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9" r:id="rId3"/>
    <p:sldId id="305" r:id="rId4"/>
    <p:sldId id="301" r:id="rId5"/>
    <p:sldId id="547" r:id="rId6"/>
    <p:sldId id="307" r:id="rId7"/>
    <p:sldId id="308" r:id="rId8"/>
    <p:sldId id="309" r:id="rId9"/>
    <p:sldId id="548" r:id="rId10"/>
    <p:sldId id="300" r:id="rId11"/>
    <p:sldId id="546" r:id="rId12"/>
    <p:sldId id="306" r:id="rId13"/>
    <p:sldId id="549" r:id="rId14"/>
    <p:sldId id="545" r:id="rId15"/>
    <p:sldId id="266" r:id="rId16"/>
    <p:sldId id="263" r:id="rId17"/>
    <p:sldId id="525" r:id="rId18"/>
    <p:sldId id="381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5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7"/>
    <p:restoredTop sz="94729"/>
  </p:normalViewPr>
  <p:slideViewPr>
    <p:cSldViewPr snapToGrid="0">
      <p:cViewPr varScale="1">
        <p:scale>
          <a:sx n="115" d="100"/>
          <a:sy n="115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8916-C8CD-2D4A-9807-F4BA6DF4ECCE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D324D-EA70-664F-B831-5EDFB80C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D324D-EA70-664F-B831-5EDFB80C34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0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3B9003-3ECF-AEF2-6306-2125F5434501}"/>
              </a:ext>
            </a:extLst>
          </p:cNvPr>
          <p:cNvSpPr/>
          <p:nvPr userDrawn="1"/>
        </p:nvSpPr>
        <p:spPr>
          <a:xfrm>
            <a:off x="-8878" y="5454188"/>
            <a:ext cx="12252960" cy="141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F8A596-245F-C19D-CBA7-2F6F765F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2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0DD66-C058-22F7-0977-360089E8D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09852"/>
            <a:ext cx="3453555" cy="1101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E8DBF-176E-41E7-D18F-A84F52B2F31D}"/>
              </a:ext>
            </a:extLst>
          </p:cNvPr>
          <p:cNvSpPr txBox="1"/>
          <p:nvPr userDrawn="1"/>
        </p:nvSpPr>
        <p:spPr>
          <a:xfrm>
            <a:off x="7371290" y="5691174"/>
            <a:ext cx="44922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Mechanical Industrial &amp; Manufacturing Engineering</a:t>
            </a:r>
            <a:b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Rogers Hall 2000 SW Monroe Ave Corvallis, OR 97331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Nuclear Science &amp; Engineering</a:t>
            </a:r>
          </a:p>
          <a:p>
            <a:pPr algn="r"/>
            <a:r>
              <a:rPr lang="en-US" sz="1100" dirty="0" err="1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Maryfield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Hall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1600 SW Monroe Ave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Corvallis, OR 97331 </a:t>
            </a:r>
          </a:p>
        </p:txBody>
      </p:sp>
    </p:spTree>
    <p:extLst>
      <p:ext uri="{BB962C8B-B14F-4D97-AF65-F5344CB8AC3E}">
        <p14:creationId xmlns:p14="http://schemas.microsoft.com/office/powerpoint/2010/main" val="421155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1A-D4E3-3475-6116-A9F6E2E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A0103-77C7-6CE2-B98D-F3935D22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BDCE-DFB9-EA2F-A513-A3866DAC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40874-3326-B8C9-BA26-8E68F26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4C65-2337-5881-013B-594C1F7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AA40B-D0B2-01F3-7EC8-0752DB68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2E7B-442E-C63F-B808-AEC2ED70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8890-37B4-DCD4-2144-60AF6C41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0C81-D8DC-3C92-4F5F-01CB42A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6CAA-129D-BB1F-9C6D-7D010E6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7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19A1-7C50-429F-9DB9-DD723957C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2631"/>
            <a:ext cx="10515600" cy="2852737"/>
          </a:xfrm>
        </p:spPr>
        <p:txBody>
          <a:bodyPr anchor="ctr" anchorCtr="0">
            <a:normAutofit/>
          </a:bodyPr>
          <a:lstStyle>
            <a:lvl1pPr algn="ctr">
              <a:defRPr sz="6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028F-DF11-4FD0-9D50-FE5B7192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2E37-2259-4F74-B282-F52D4433E186}"/>
              </a:ext>
            </a:extLst>
          </p:cNvPr>
          <p:cNvSpPr txBox="1"/>
          <p:nvPr userDrawn="1"/>
        </p:nvSpPr>
        <p:spPr>
          <a:xfrm>
            <a:off x="10886586" y="116930"/>
            <a:ext cx="1033272" cy="5029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0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EE-077A-6493-5710-B2535DD2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845-D575-D3C9-0789-6AC15D1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5C4B-1CE5-CEB9-23AD-3DF5A4B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0890-35B8-7779-CB25-97FBBF9C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649B-FB28-6C8C-FE83-7ED7D9E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F84AFC2-EB39-40D4-A2F2-060E1C9F0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F4F88-C551-9B28-71F0-3D5BCD019127}"/>
              </a:ext>
            </a:extLst>
          </p:cNvPr>
          <p:cNvSpPr txBox="1"/>
          <p:nvPr userDrawn="1"/>
        </p:nvSpPr>
        <p:spPr>
          <a:xfrm>
            <a:off x="10739020" y="1567577"/>
            <a:ext cx="1229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Lucida Grande" panose="020B0600040502020204" pitchFamily="34" charset="0"/>
                <a:cs typeface="Lucida Grande" panose="020B0600040502020204" pitchFamily="34" charset="0"/>
              </a:rPr>
              <a:t>https://</a:t>
            </a:r>
            <a:r>
              <a:rPr lang="en-US" sz="5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github.com</a:t>
            </a:r>
            <a:r>
              <a:rPr lang="en-US" sz="500" dirty="0">
                <a:latin typeface="Lucida Grande" panose="020B0600040502020204" pitchFamily="34" charset="0"/>
                <a:cs typeface="Lucida Grande" panose="020B0600040502020204" pitchFamily="34" charset="0"/>
              </a:rPr>
              <a:t>/</a:t>
            </a:r>
            <a:r>
              <a:rPr lang="en-US" sz="5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CEMeNT</a:t>
            </a:r>
            <a:r>
              <a:rPr lang="en-US" sz="500" dirty="0">
                <a:latin typeface="Lucida Grande" panose="020B0600040502020204" pitchFamily="34" charset="0"/>
                <a:cs typeface="Lucida Grande" panose="020B0600040502020204" pitchFamily="34" charset="0"/>
              </a:rPr>
              <a:t>-PSAAP/MCDC</a:t>
            </a:r>
          </a:p>
        </p:txBody>
      </p:sp>
    </p:spTree>
    <p:extLst>
      <p:ext uri="{BB962C8B-B14F-4D97-AF65-F5344CB8AC3E}">
        <p14:creationId xmlns:p14="http://schemas.microsoft.com/office/powerpoint/2010/main" val="394283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7FD-32D6-0D39-7563-85B3DB9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7458"/>
            <a:ext cx="10515600" cy="4225018"/>
          </a:xfrm>
        </p:spPr>
        <p:txBody>
          <a:bodyPr anchor="ctr"/>
          <a:lstStyle>
            <a:lvl1pPr algn="ctr">
              <a:defRPr sz="6000" i="1"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1F51-5FA1-59AD-A950-0420BD4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0857"/>
            <a:ext cx="10515600" cy="1408793"/>
          </a:xfrm>
        </p:spPr>
        <p:txBody>
          <a:bodyPr anchor="ctr"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1F61-28C2-5CBE-3DC1-AEB46AF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E4A7-3E2B-D900-CF88-3C3A4A8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E961-E63B-5CBF-26B0-6C12269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84C-3C10-471F-DBC0-CCB84BF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5CA-5435-B520-AEF2-868F42A2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2646-A264-BFC5-7F6E-F55B2150B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C732-60DD-420E-73B6-912CBC7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F96B-891A-C1A2-C908-E82C9397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FDC93-330B-5957-6533-D454041C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404B-22F6-5D1A-E759-0511B8D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86CD-6778-18FD-B412-712F95C4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FC347-BE87-DC82-7FFF-A30B9103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83F8-B197-4605-3170-134394C17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B1D92-A0A1-8960-5EB2-DFCC31E0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B3A1-40DE-3B33-EFE7-C9327BE9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4357D-7FD1-D4F6-09A3-6FB84622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574C8-7366-896D-CCDD-CC6B7AD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6F30-0BE5-1C68-1885-4EF6E16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30F-8F97-7975-3936-165404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7D931-4028-DECE-1824-A21FCA6E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7C2-960C-3480-980D-C2E5F73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72D9-C52A-F962-0CB1-3411760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E02C-2B9C-1104-B1B2-7159FD0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BA35-84F6-5922-5AE5-736518F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7F6-6330-FE46-6789-74DFEDCA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5E00-F4F0-B692-0776-219F1652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26F7-C92E-0A47-E3A7-2FD1603B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F5D8-BE74-CEE7-23D4-3B242EC0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F5D5-C2C6-DAEB-8875-F2EF53D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EBE63-5AE7-22F4-16D0-8F8A4BA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598-0F16-F799-6B65-A1CEF34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E58C-3CD0-DBC5-8636-34F5FDE2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192CF-D9CC-2421-B712-B77D7C22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4AE3-C895-9125-89F9-FC2E3244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C1FD-210B-7165-8B77-7B951A1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041E1-ADC6-A731-D005-13795F3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B245E-5FFE-F8E5-2F22-104310B83BAB}"/>
              </a:ext>
            </a:extLst>
          </p:cNvPr>
          <p:cNvSpPr/>
          <p:nvPr userDrawn="1"/>
        </p:nvSpPr>
        <p:spPr>
          <a:xfrm>
            <a:off x="-8878" y="6185841"/>
            <a:ext cx="12252960" cy="681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0242-F6E2-EE55-A28D-412E3E8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8FDE-511B-00B2-04B2-5AF17935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FCBA-15BE-50B5-BA59-21E608C5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Jan 18th,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DEAC-A3C1-7AEA-5309-EDB570ED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Acceleration &amp; Abstraction in MC/DC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4FB1-008C-1F0D-9DBB-38DB26F5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428BFB55-84C6-B64A-988D-585CA118354E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7935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Grande" panose="020B0600040502020204" pitchFamily="34" charset="0"/>
          <a:ea typeface="+mj-ea"/>
          <a:cs typeface="Lucida Grande" panose="020B06000405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3F2-D13D-C31D-68CE-3A05FBC22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6" y="620339"/>
            <a:ext cx="11125201" cy="2387600"/>
          </a:xfrm>
        </p:spPr>
        <p:txBody>
          <a:bodyPr>
            <a:normAutofit/>
          </a:bodyPr>
          <a:lstStyle/>
          <a:p>
            <a:r>
              <a:rPr lang="en-US" sz="3200" dirty="0"/>
              <a:t>Acceleration and Abstraction of Python based Monte Carlo Compute Kernels for Heterogeneous Machines via </a:t>
            </a:r>
            <a:r>
              <a:rPr lang="en-US" sz="3200" dirty="0" err="1"/>
              <a:t>Numba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CF8D-41E7-3D3A-972A-F8E63F9ACA65}"/>
              </a:ext>
            </a:extLst>
          </p:cNvPr>
          <p:cNvSpPr txBox="1"/>
          <p:nvPr/>
        </p:nvSpPr>
        <p:spPr>
          <a:xfrm>
            <a:off x="681316" y="2472050"/>
            <a:ext cx="102691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Joanna Piper Morgan*, Ilham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Variansyah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Braxton Cuneo, Todd S. Palmer, &amp; Kyle E. Niemeyer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Center for Exascale Monte Carlo Neutron Transport 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CEMeNT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) at Oregon State University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https://cement-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psaap.github.io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B646-611D-269A-12B2-64A84E0FC6D2}"/>
              </a:ext>
            </a:extLst>
          </p:cNvPr>
          <p:cNvSpPr txBox="1"/>
          <p:nvPr/>
        </p:nvSpPr>
        <p:spPr>
          <a:xfrm>
            <a:off x="681316" y="3850062"/>
            <a:ext cx="7718613" cy="138798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dirty="0"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NUWEST</a:t>
            </a:r>
            <a:endParaRPr lang="en-US" sz="1600" i="1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Albuquerque, NM, USA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Thursday, January 18</a:t>
            </a:r>
            <a:r>
              <a:rPr lang="en-US" baseline="30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</a:t>
            </a:r>
            <a:r>
              <a:rPr lang="en-US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FD2F7-DC7C-6DCA-F3EA-4D9D7EFA7B3A}"/>
              </a:ext>
            </a:extLst>
          </p:cNvPr>
          <p:cNvSpPr txBox="1"/>
          <p:nvPr/>
        </p:nvSpPr>
        <p:spPr>
          <a:xfrm>
            <a:off x="4898118" y="6237661"/>
            <a:ext cx="2395764" cy="456786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*</a:t>
            </a:r>
            <a:r>
              <a:rPr lang="en-US" sz="1200" b="0" dirty="0" err="1">
                <a:solidFill>
                  <a:schemeClr val="bg1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morgajoa@oregonstate.edu</a:t>
            </a:r>
            <a:endParaRPr lang="en-US" sz="1200" dirty="0">
              <a:solidFill>
                <a:schemeClr val="bg1"/>
              </a:solidFill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3240C-0182-2B8C-43E2-A8A014DCE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1"/>
          <a:stretch/>
        </p:blipFill>
        <p:spPr>
          <a:xfrm>
            <a:off x="7340958" y="3741568"/>
            <a:ext cx="4465559" cy="16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A01D-AD51-FF5E-D468-8CF293A1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Monte Carlo/Dynamic Code (MC/DC)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55C-4A1F-FBDA-A194-C9FD91F3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47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@</a:t>
            </a:r>
            <a:r>
              <a:rPr lang="en-US" sz="2400" dirty="0" err="1"/>
              <a:t>jit</a:t>
            </a:r>
            <a:r>
              <a:rPr lang="en-US" sz="2400" dirty="0"/>
              <a:t> decorator to all functions</a:t>
            </a:r>
          </a:p>
          <a:p>
            <a:r>
              <a:rPr lang="en-US" sz="2400" dirty="0"/>
              <a:t>Overhead is expected, </a:t>
            </a:r>
            <a:br>
              <a:rPr lang="en-US" sz="2400" dirty="0"/>
            </a:br>
            <a:r>
              <a:rPr lang="en-US" sz="2400" dirty="0"/>
              <a:t>but negligible for large problem</a:t>
            </a:r>
          </a:p>
          <a:p>
            <a:r>
              <a:rPr lang="en-US" sz="2400" dirty="0"/>
              <a:t>Extensively use NumPy structured array for particle, cell, material, etc.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structured scalar is used as global variable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CFB07-0524-F9A5-2705-7F7BFE6F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2ACBE-49EA-2097-1639-BA750B32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 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33CF-2133-C201-92B1-DBC03880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10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4AEE1-925E-EE2B-FBBA-9E43F0DE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39" b="74407"/>
          <a:stretch/>
        </p:blipFill>
        <p:spPr>
          <a:xfrm>
            <a:off x="6337927" y="1727576"/>
            <a:ext cx="3440748" cy="146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A7F40-D650-90FA-DC01-9E193C34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06" b="50805"/>
          <a:stretch/>
        </p:blipFill>
        <p:spPr>
          <a:xfrm>
            <a:off x="6337927" y="3522691"/>
            <a:ext cx="5114776" cy="62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7D011-10C5-230F-D5D9-D9883AC3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27" y="4553621"/>
            <a:ext cx="5114776" cy="113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D4DD-9EDC-8754-CF26-BBBBF413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Focus on Open-Source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B151-AF06-B44F-3747-FD4D7767B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integration, Issue tracking, etc. in GitHub</a:t>
            </a:r>
          </a:p>
          <a:p>
            <a:r>
              <a:rPr lang="en-US" dirty="0"/>
              <a:t>Full testing suite (unit, verification, regression, performance)</a:t>
            </a:r>
          </a:p>
          <a:p>
            <a:r>
              <a:rPr lang="en-US" dirty="0"/>
              <a:t>Install scripts for single command install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With specific care for HPCs</a:t>
            </a:r>
          </a:p>
          <a:p>
            <a:r>
              <a:rPr lang="en-US" dirty="0"/>
              <a:t>Documentation (ongoing)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CB00-4ED2-6726-55CE-FDD0AEF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0CA3F-16DA-4963-7EA8-2218A51A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726F-7EDC-EE58-F9C3-CFCF5850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11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321530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3E95-EDF7-FFC9-4536-09431600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Expand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731-3D21-18A7-3AF0-6E0ED8B0A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writing functions in </a:t>
            </a:r>
            <a:r>
              <a:rPr lang="en-US" dirty="0" err="1"/>
              <a:t>Numba</a:t>
            </a:r>
            <a:r>
              <a:rPr lang="en-US" dirty="0"/>
              <a:t>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1"/>
            <a:r>
              <a:rPr lang="en-US" dirty="0"/>
              <a:t>Supported operations</a:t>
            </a:r>
          </a:p>
          <a:p>
            <a:pPr lvl="1"/>
            <a:r>
              <a:rPr lang="en-US" dirty="0"/>
              <a:t>Type declarations in Python</a:t>
            </a:r>
          </a:p>
          <a:p>
            <a:pPr lvl="1"/>
            <a:r>
              <a:rPr lang="en-US" dirty="0"/>
              <a:t>CPU Threading</a:t>
            </a:r>
          </a:p>
          <a:p>
            <a:pPr lvl="1"/>
            <a:r>
              <a:rPr lang="en-US" dirty="0"/>
              <a:t>Limitations of the </a:t>
            </a:r>
            <a:r>
              <a:rPr lang="en-US" dirty="0" err="1"/>
              <a:t>Numba</a:t>
            </a:r>
            <a:r>
              <a:rPr lang="en-US" dirty="0"/>
              <a:t> compiler</a:t>
            </a:r>
          </a:p>
          <a:p>
            <a:r>
              <a:rPr lang="en-US" dirty="0"/>
              <a:t>Conversation about GPU compilation and execution</a:t>
            </a:r>
          </a:p>
          <a:p>
            <a:r>
              <a:rPr lang="en-US" dirty="0"/>
              <a:t>Basic examples of MC/DC</a:t>
            </a:r>
          </a:p>
          <a:p>
            <a:pPr lvl="1"/>
            <a:r>
              <a:rPr lang="en-US" dirty="0"/>
              <a:t>Run a simple problem and visualize it using matplotlib</a:t>
            </a:r>
          </a:p>
          <a:p>
            <a:pPr lvl="1"/>
            <a:r>
              <a:rPr lang="en-US" dirty="0"/>
              <a:t>Discussion of Harmonize, our async GPU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43C6F-3F87-5D0E-D8B4-E3A6C81D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A3FB-3878-4389-CB46-15E35CD5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91F99-5DAF-9C9E-BE72-A6B1062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12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35677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5D81-C9AE-8678-F1CB-4544776E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0092-4AF6-F545-5BC2-872595AE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Ilham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Variansyah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 and Braxton Cuneo (many of these slides)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</a:b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</a:b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 marL="0" indent="0" algn="ctr">
              <a:buNone/>
            </a:pPr>
            <a:r>
              <a:rPr lang="en-US" dirty="0"/>
              <a:t>This work was supported by the Center for </a:t>
            </a:r>
            <a:r>
              <a:rPr lang="en-US" dirty="0" err="1"/>
              <a:t>Exascale</a:t>
            </a:r>
            <a:r>
              <a:rPr lang="en-US" dirty="0"/>
              <a:t> Monte-Carlo Neutron Transport (</a:t>
            </a:r>
            <a:r>
              <a:rPr lang="en-US" dirty="0" err="1"/>
              <a:t>CEMeNT</a:t>
            </a:r>
            <a:r>
              <a:rPr lang="en-US" dirty="0"/>
              <a:t>) a PSAAP-III project funded by the Department of Energy, grant number: DE-NA003967.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AA3E-5E3E-5B5E-996A-7F071607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C30E-77EC-6B48-0F8C-B2608C1B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67797-8B0F-20F2-FADD-C6C5BE28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13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219635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5193-95B6-9DDA-CDA2-572731FE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CB188-6C3B-53C4-5173-DBD240D0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45B8-60AE-630B-3944-2E7E838A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Compilation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CA6A7-678C-C37E-A4E9-1C0D5F8EC275}"/>
              </a:ext>
            </a:extLst>
          </p:cNvPr>
          <p:cNvSpPr/>
          <p:nvPr/>
        </p:nvSpPr>
        <p:spPr>
          <a:xfrm>
            <a:off x="838200" y="1854178"/>
            <a:ext cx="10515600" cy="2186598"/>
          </a:xfrm>
          <a:prstGeom prst="rect">
            <a:avLst/>
          </a:prstGeom>
          <a:solidFill>
            <a:srgbClr val="FFE8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7740D-7BA9-251A-F6D6-434495226744}"/>
              </a:ext>
            </a:extLst>
          </p:cNvPr>
          <p:cNvSpPr/>
          <p:nvPr/>
        </p:nvSpPr>
        <p:spPr>
          <a:xfrm>
            <a:off x="1584447" y="2000999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Python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834A0-57A7-6427-C957-9B4F9AABC4A2}"/>
              </a:ext>
            </a:extLst>
          </p:cNvPr>
          <p:cNvSpPr/>
          <p:nvPr/>
        </p:nvSpPr>
        <p:spPr>
          <a:xfrm>
            <a:off x="1584448" y="3065992"/>
            <a:ext cx="1613037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Bytecode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1477-3A69-87D2-7E8F-E86D189E14EA}"/>
              </a:ext>
            </a:extLst>
          </p:cNvPr>
          <p:cNvSpPr/>
          <p:nvPr/>
        </p:nvSpPr>
        <p:spPr>
          <a:xfrm>
            <a:off x="4082318" y="3065992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 Numba 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C82E5C-00F5-80A0-12DC-CB178CF5A545}"/>
              </a:ext>
            </a:extLst>
          </p:cNvPr>
          <p:cNvSpPr/>
          <p:nvPr/>
        </p:nvSpPr>
        <p:spPr>
          <a:xfrm>
            <a:off x="4082317" y="1975599"/>
            <a:ext cx="2355999" cy="682189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Function arguments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FA368-05EF-D319-5775-E2982E1B414D}"/>
              </a:ext>
            </a:extLst>
          </p:cNvPr>
          <p:cNvSpPr/>
          <p:nvPr/>
        </p:nvSpPr>
        <p:spPr>
          <a:xfrm>
            <a:off x="8758786" y="2331953"/>
            <a:ext cx="2355999" cy="998876"/>
          </a:xfrm>
          <a:prstGeom prst="rect">
            <a:avLst/>
          </a:prstGeom>
          <a:solidFill>
            <a:srgbClr val="4382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Type Inference</a:t>
            </a:r>
            <a:b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(unless specified)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C6344-324F-6ECF-965E-FEB2A74D0D11}"/>
              </a:ext>
            </a:extLst>
          </p:cNvPr>
          <p:cNvSpPr/>
          <p:nvPr/>
        </p:nvSpPr>
        <p:spPr>
          <a:xfrm>
            <a:off x="8875095" y="4262883"/>
            <a:ext cx="2123380" cy="9988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 LLVM 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21643-192B-64C7-511E-D154CCD36F4A}"/>
              </a:ext>
            </a:extLst>
          </p:cNvPr>
          <p:cNvSpPr/>
          <p:nvPr/>
        </p:nvSpPr>
        <p:spPr>
          <a:xfrm>
            <a:off x="6036473" y="4259701"/>
            <a:ext cx="1730153" cy="9988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LLVM/NVVM JIT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3103ED-DAE0-6282-C26D-80D4EC77EAFA}"/>
              </a:ext>
            </a:extLst>
          </p:cNvPr>
          <p:cNvSpPr/>
          <p:nvPr/>
        </p:nvSpPr>
        <p:spPr>
          <a:xfrm>
            <a:off x="3347955" y="4261292"/>
            <a:ext cx="1730153" cy="9988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Machine Code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895FD4-224C-EB96-98C7-1D63216A7EB6}"/>
              </a:ext>
            </a:extLst>
          </p:cNvPr>
          <p:cNvSpPr/>
          <p:nvPr/>
        </p:nvSpPr>
        <p:spPr>
          <a:xfrm>
            <a:off x="817729" y="4253714"/>
            <a:ext cx="1754906" cy="99887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Execute!</a:t>
            </a:r>
          </a:p>
        </p:txBody>
      </p:sp>
      <p:pic>
        <p:nvPicPr>
          <p:cNvPr id="14" name="Picture 4" descr="LLVM - Wikipedia">
            <a:extLst>
              <a:ext uri="{FF2B5EF4-FFF2-40B4-BE49-F238E27FC236}">
                <a16:creationId xmlns:a16="http://schemas.microsoft.com/office/drawing/2014/main" id="{5732122D-AC3E-3A09-1A23-E97ADD2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8015">
            <a:off x="10117678" y="4528479"/>
            <a:ext cx="736264" cy="4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BDD18C58-69F6-7228-80B1-21872081F6DF}"/>
              </a:ext>
            </a:extLst>
          </p:cNvPr>
          <p:cNvSpPr/>
          <p:nvPr/>
        </p:nvSpPr>
        <p:spPr>
          <a:xfrm>
            <a:off x="2957102" y="5540999"/>
            <a:ext cx="2511860" cy="499439"/>
          </a:xfrm>
          <a:prstGeom prst="flowChartTerminator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Cache</a:t>
            </a:r>
          </a:p>
        </p:txBody>
      </p:sp>
      <p:pic>
        <p:nvPicPr>
          <p:cNvPr id="16" name="Picture 6" descr="Numba - Wikipedia">
            <a:extLst>
              <a:ext uri="{FF2B5EF4-FFF2-40B4-BE49-F238E27FC236}">
                <a16:creationId xmlns:a16="http://schemas.microsoft.com/office/drawing/2014/main" id="{2B110D17-5CB1-C922-578F-49FB6D80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0020" y="3127722"/>
            <a:ext cx="602556" cy="6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C019F-890B-B982-4E3D-4367DC70579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390966" y="2683188"/>
            <a:ext cx="1" cy="382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367E1-44C3-EB11-3175-B9BEF385F1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97485" y="3407087"/>
            <a:ext cx="8848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C9CC0D-F4D0-B88B-EA95-E975190BAC8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936785" y="3330829"/>
            <a:ext cx="1" cy="93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29">
            <a:extLst>
              <a:ext uri="{FF2B5EF4-FFF2-40B4-BE49-F238E27FC236}">
                <a16:creationId xmlns:a16="http://schemas.microsoft.com/office/drawing/2014/main" id="{F54E9420-58B8-46DA-DD67-FB44BBE4766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438317" y="2831391"/>
            <a:ext cx="2320469" cy="57569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31">
            <a:extLst>
              <a:ext uri="{FF2B5EF4-FFF2-40B4-BE49-F238E27FC236}">
                <a16:creationId xmlns:a16="http://schemas.microsoft.com/office/drawing/2014/main" id="{FEF919C0-5466-D744-6A41-8D33191614F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8316" y="2316694"/>
            <a:ext cx="2320470" cy="51469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CBCEA-119E-6E2A-5426-49EC80A19BC5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7766626" y="4759139"/>
            <a:ext cx="1108469" cy="3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3868E8-208D-318A-A510-ED95E5555E73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5078108" y="4759139"/>
            <a:ext cx="958365" cy="1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70A59-AEB9-DCB5-0DB5-B05766B5230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4213032" y="5260168"/>
            <a:ext cx="0" cy="2808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078530-4AD8-4C01-160D-61AB93F9C4DF}"/>
              </a:ext>
            </a:extLst>
          </p:cNvPr>
          <p:cNvCxnSpPr>
            <a:cxnSpLocks/>
            <a:stCxn id="12" idx="1"/>
            <a:endCxn id="13" idx="6"/>
          </p:cNvCxnSpPr>
          <p:nvPr/>
        </p:nvCxnSpPr>
        <p:spPr>
          <a:xfrm flipH="1" flipV="1">
            <a:off x="2572635" y="4753152"/>
            <a:ext cx="775320" cy="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DFDF6A-AE27-DE4B-8B0D-0E02EA24FCBC}"/>
              </a:ext>
            </a:extLst>
          </p:cNvPr>
          <p:cNvSpPr txBox="1"/>
          <p:nvPr/>
        </p:nvSpPr>
        <p:spPr>
          <a:xfrm>
            <a:off x="7766626" y="3413332"/>
            <a:ext cx="31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Cascadia Code SemiBold" panose="020B0609020000020004" pitchFamily="34" charset="0"/>
                <a:ea typeface="Cascadia Code SemiBold" panose="020B0609020000020004" pitchFamily="34" charset="0"/>
                <a:cs typeface="Cascadia Code SemiBold" panose="020B0609020000020004" pitchFamily="34" charset="0"/>
              </a:rPr>
              <a:t>Python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DE97E466-5728-A6B1-BDC6-150B2BDC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DC53CB62-26E2-EB43-F409-5661672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63DAB87C-E4F4-DE7D-6530-CB5265F6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BB15-AE35-E04C-A42D-B940C4111B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40EBC7D-D572-58FE-7AFE-96F673E592EA}"/>
              </a:ext>
            </a:extLst>
          </p:cNvPr>
          <p:cNvSpPr/>
          <p:nvPr/>
        </p:nvSpPr>
        <p:spPr>
          <a:xfrm>
            <a:off x="3438533" y="1573803"/>
            <a:ext cx="1968497" cy="4093616"/>
          </a:xfrm>
          <a:prstGeom prst="rect">
            <a:avLst/>
          </a:prstGeom>
          <a:solidFill>
            <a:srgbClr val="A8D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harmonize.py</a:t>
            </a:r>
            <a:endParaRPr lang="en-US" dirty="0">
              <a:solidFill>
                <a:schemeClr val="tx1"/>
              </a:solidFill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59543-A6F6-E913-F8BA-D98EA23D7F8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Harmonize!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BAE39-1F7B-93DA-7174-E9BC5989021E}"/>
              </a:ext>
            </a:extLst>
          </p:cNvPr>
          <p:cNvSpPr/>
          <p:nvPr/>
        </p:nvSpPr>
        <p:spPr>
          <a:xfrm>
            <a:off x="3762384" y="2213788"/>
            <a:ext cx="1320797" cy="1267123"/>
          </a:xfrm>
          <a:prstGeom prst="rect">
            <a:avLst/>
          </a:prstGeom>
          <a:solidFill>
            <a:srgbClr val="3C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compiles to IR using </a:t>
            </a:r>
            <a:r>
              <a:rPr lang="en-US" sz="12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Numba</a:t>
            </a:r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 (PTX)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FDAAA5-D384-9861-F2A5-F714B6C6446B}"/>
              </a:ext>
            </a:extLst>
          </p:cNvPr>
          <p:cNvSpPr/>
          <p:nvPr/>
        </p:nvSpPr>
        <p:spPr>
          <a:xfrm>
            <a:off x="9848856" y="2998217"/>
            <a:ext cx="1968497" cy="1166594"/>
          </a:xfrm>
          <a:prstGeom prst="rect">
            <a:avLst/>
          </a:prstGeom>
          <a:solidFill>
            <a:srgbClr val="00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nvcc</a:t>
            </a:r>
            <a:endParaRPr lang="en-US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C51A5C-CF24-12FC-FD37-38A5E83DD003}"/>
              </a:ext>
            </a:extLst>
          </p:cNvPr>
          <p:cNvSpPr/>
          <p:nvPr/>
        </p:nvSpPr>
        <p:spPr>
          <a:xfrm>
            <a:off x="639781" y="2565400"/>
            <a:ext cx="1968497" cy="27122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Run function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C9877B-0E0C-58B0-945E-824AF8FF81C9}"/>
              </a:ext>
            </a:extLst>
          </p:cNvPr>
          <p:cNvSpPr/>
          <p:nvPr/>
        </p:nvSpPr>
        <p:spPr>
          <a:xfrm>
            <a:off x="3762382" y="4125114"/>
            <a:ext cx="1320797" cy="1152579"/>
          </a:xfrm>
          <a:prstGeom prst="rect">
            <a:avLst/>
          </a:prstGeom>
          <a:solidFill>
            <a:srgbClr val="3C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fix </a:t>
            </a:r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gobbledygook</a:t>
            </a:r>
            <a:endParaRPr lang="en-US" sz="14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84214F-FEBB-ED81-67A0-5302F3347335}"/>
              </a:ext>
            </a:extLst>
          </p:cNvPr>
          <p:cNvGrpSpPr/>
          <p:nvPr/>
        </p:nvGrpSpPr>
        <p:grpSpPr>
          <a:xfrm>
            <a:off x="6627817" y="1531719"/>
            <a:ext cx="2414583" cy="4093616"/>
            <a:chOff x="6627817" y="1531719"/>
            <a:chExt cx="2414583" cy="40936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3AAEEE1-6157-982C-1EBB-883839259CCE}"/>
                </a:ext>
              </a:extLst>
            </p:cNvPr>
            <p:cNvSpPr/>
            <p:nvPr/>
          </p:nvSpPr>
          <p:spPr>
            <a:xfrm>
              <a:off x="6627817" y="1531719"/>
              <a:ext cx="2414583" cy="4093616"/>
            </a:xfrm>
            <a:prstGeom prst="rect">
              <a:avLst/>
            </a:prstGeom>
            <a:solidFill>
              <a:srgbClr val="00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latin typeface="Cascadia Code SemiLight" panose="020B0609020000020004" pitchFamily="34" charset="0"/>
                  <a:ea typeface="Cascadia Code SemiLight" panose="020B0609020000020004" pitchFamily="34" charset="0"/>
                  <a:cs typeface="Cascadia Code SemiLight" panose="020B0609020000020004" pitchFamily="34" charset="0"/>
                </a:rPr>
                <a:t>harmonize.cpp</a:t>
              </a:r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6773F67-3B3B-24D9-BA86-DC88187BE968}"/>
                </a:ext>
              </a:extLst>
            </p:cNvPr>
            <p:cNvSpPr/>
            <p:nvPr/>
          </p:nvSpPr>
          <p:spPr>
            <a:xfrm>
              <a:off x="6627817" y="2287782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360CB4-02A7-5C47-FD25-285EDB0945A1}"/>
                </a:ext>
              </a:extLst>
            </p:cNvPr>
            <p:cNvSpPr/>
            <p:nvPr/>
          </p:nvSpPr>
          <p:spPr>
            <a:xfrm>
              <a:off x="6627817" y="3266887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3A1033-0CA2-F640-565C-41243ADE8F1E}"/>
                </a:ext>
              </a:extLst>
            </p:cNvPr>
            <p:cNvSpPr/>
            <p:nvPr/>
          </p:nvSpPr>
          <p:spPr>
            <a:xfrm>
              <a:off x="6627817" y="4245992"/>
              <a:ext cx="1968497" cy="707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C997B33-A7B4-8A0A-A7CC-E7706EBED53D}"/>
              </a:ext>
            </a:extLst>
          </p:cNvPr>
          <p:cNvSpPr/>
          <p:nvPr/>
        </p:nvSpPr>
        <p:spPr>
          <a:xfrm>
            <a:off x="838200" y="38203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938392-0F7F-B45E-D3C2-8545D09EB2D1}"/>
              </a:ext>
            </a:extLst>
          </p:cNvPr>
          <p:cNvSpPr/>
          <p:nvPr/>
        </p:nvSpPr>
        <p:spPr>
          <a:xfrm>
            <a:off x="990600" y="39727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EE642E2-9A72-6F2D-A60D-4E53779C9162}"/>
              </a:ext>
            </a:extLst>
          </p:cNvPr>
          <p:cNvSpPr/>
          <p:nvPr/>
        </p:nvSpPr>
        <p:spPr>
          <a:xfrm>
            <a:off x="1143000" y="4125114"/>
            <a:ext cx="1631945" cy="318664"/>
          </a:xfrm>
          <a:prstGeom prst="rect">
            <a:avLst/>
          </a:prstGeom>
          <a:solidFill>
            <a:srgbClr val="438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MC/DC Function</a:t>
            </a: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0748E398-4487-ECA1-5E0C-8B51A526FC75}"/>
              </a:ext>
            </a:extLst>
          </p:cNvPr>
          <p:cNvSpPr/>
          <p:nvPr/>
        </p:nvSpPr>
        <p:spPr>
          <a:xfrm>
            <a:off x="5883286" y="1232665"/>
            <a:ext cx="3489314" cy="4723636"/>
          </a:xfrm>
          <a:prstGeom prst="frame">
            <a:avLst>
              <a:gd name="adj1" fmla="val 6286"/>
            </a:avLst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DB43580-52E8-1688-A007-077F5DAC39A3}"/>
              </a:ext>
            </a:extLst>
          </p:cNvPr>
          <p:cNvCxnSpPr>
            <a:stCxn id="62" idx="3"/>
            <a:endCxn id="22" idx="1"/>
          </p:cNvCxnSpPr>
          <p:nvPr/>
        </p:nvCxnSpPr>
        <p:spPr>
          <a:xfrm flipV="1">
            <a:off x="9372600" y="3581514"/>
            <a:ext cx="476256" cy="12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BBDABB5-4EA4-5948-58B6-11B51D39D360}"/>
              </a:ext>
            </a:extLst>
          </p:cNvPr>
          <p:cNvSpPr/>
          <p:nvPr/>
        </p:nvSpPr>
        <p:spPr>
          <a:xfrm>
            <a:off x="9848856" y="4536171"/>
            <a:ext cx="1968497" cy="1166594"/>
          </a:xfrm>
          <a:prstGeom prst="rect">
            <a:avLst/>
          </a:prstGeom>
          <a:solidFill>
            <a:srgbClr val="00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CUDA executable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7F70D4B-ED8F-66F9-EA14-D203EAA950A1}"/>
              </a:ext>
            </a:extLst>
          </p:cNvPr>
          <p:cNvCxnSpPr>
            <a:stCxn id="22" idx="2"/>
            <a:endCxn id="70" idx="0"/>
          </p:cNvCxnSpPr>
          <p:nvPr/>
        </p:nvCxnSpPr>
        <p:spPr>
          <a:xfrm>
            <a:off x="10833105" y="4164811"/>
            <a:ext cx="0" cy="371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Date Placeholder 72">
            <a:extLst>
              <a:ext uri="{FF2B5EF4-FFF2-40B4-BE49-F238E27FC236}">
                <a16:creationId xmlns:a16="http://schemas.microsoft.com/office/drawing/2014/main" id="{0A1963B9-D45E-6807-F62E-D8007729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B6267196-54B8-9B87-5D44-10887BB6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12F4B0A5-1D2F-03AA-A59C-C1D53B5C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BB15-AE35-E04C-A42D-B940C4111B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25521 -0.06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-338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24244 -0.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-29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2362 -0.0587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77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2 -0.05879 L 0.45234 -0.199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7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21 -0.0676 L 0.42786 0.048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581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0.0625 L 0.44049 -0.0784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 animBg="1"/>
      <p:bldP spid="22" grpId="0" animBg="1"/>
      <p:bldP spid="52" grpId="0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37E6-5E45-46EA-B920-D9E2DD3F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MC/DC current core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D4BA4-24A7-464B-A686-5E45BB13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966A-2CC9-4C6B-B272-AC20E82FE5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E8D10D-A9F7-02A1-E9DD-B07D06C0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43"/>
            <a:ext cx="5840124" cy="4773752"/>
          </a:xfrm>
        </p:spPr>
        <p:txBody>
          <a:bodyPr>
            <a:noAutofit/>
          </a:bodyPr>
          <a:lstStyle/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Multigroup physics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Isotropic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Continuous energy physics </a:t>
            </a:r>
            <a:r>
              <a:rPr lang="en-US" sz="1600" dirty="0"/>
              <a:t>[new!]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NJOY generated point-wise data,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Room temperature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Assumed linear interpolation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Capture (MT=102-117)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Fission (prompt and delayed)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Scattering (non-capture &amp; non-fission)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Isotropic elastic scattering in COM</a:t>
            </a:r>
          </a:p>
          <a:p>
            <a:pPr marL="1152525" lvl="2" indent="-234950">
              <a:lnSpc>
                <a:spcPct val="100000"/>
              </a:lnSpc>
              <a:buClr>
                <a:schemeClr val="tx1"/>
              </a:buClr>
            </a:pPr>
            <a:r>
              <a:rPr lang="en-US" sz="1600" dirty="0"/>
              <a:t>Free gas, constant XS model for thermal scattering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Support almost all nuclides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75D2B-7663-1F5F-5AF3-5A448F371AF9}"/>
              </a:ext>
            </a:extLst>
          </p:cNvPr>
          <p:cNvSpPr txBox="1">
            <a:spLocks/>
          </p:cNvSpPr>
          <p:nvPr/>
        </p:nvSpPr>
        <p:spPr>
          <a:xfrm>
            <a:off x="5672885" y="962602"/>
            <a:ext cx="5586680" cy="5462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4EEBE5-58A3-9566-1150-A5F222AEBC03}"/>
              </a:ext>
            </a:extLst>
          </p:cNvPr>
          <p:cNvSpPr txBox="1">
            <a:spLocks/>
          </p:cNvSpPr>
          <p:nvPr/>
        </p:nvSpPr>
        <p:spPr>
          <a:xfrm>
            <a:off x="6175605" y="1557739"/>
            <a:ext cx="5586680" cy="4587560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Geometry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Surface-tracking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Quadric CSG surface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Multi-level lattice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Time-dependent planar surfaces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Simulation modes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Fixed-source (time-dependent)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k-Eigenvalue</a:t>
            </a:r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Running modes: </a:t>
            </a:r>
            <a:r>
              <a:rPr lang="en-US" sz="1600" dirty="0"/>
              <a:t>Python, </a:t>
            </a:r>
            <a:r>
              <a:rPr lang="en-US" sz="1600" dirty="0" err="1"/>
              <a:t>Numba</a:t>
            </a:r>
            <a:endParaRPr lang="en-US" sz="1600" dirty="0"/>
          </a:p>
          <a:p>
            <a:pPr marL="571500" indent="-458788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1" dirty="0"/>
              <a:t>Parallel support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MPI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 err="1"/>
              <a:t>Numba</a:t>
            </a:r>
            <a:r>
              <a:rPr lang="en-US" sz="1600" dirty="0"/>
              <a:t>-CUDA (via </a:t>
            </a:r>
            <a:r>
              <a:rPr lang="en-US" sz="1600" b="1" i="1" u="sng" dirty="0"/>
              <a:t>Harmonize</a:t>
            </a:r>
            <a:r>
              <a:rPr lang="en-US" sz="1600" dirty="0"/>
              <a:t>)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Domain decomposition</a:t>
            </a:r>
          </a:p>
          <a:p>
            <a:pPr marL="917575" lvl="1" indent="-341313"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sz="1600" dirty="0"/>
              <a:t>Reproducibility</a:t>
            </a:r>
            <a:br>
              <a:rPr lang="en-US" sz="1600" dirty="0"/>
            </a:br>
            <a:r>
              <a:rPr lang="en-US" sz="1600" dirty="0"/>
              <a:t>(via hash-based RNG seeding)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1F96A-8518-8D1A-7D2E-9D59692A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E630-9A2F-1F68-F4BE-444F7FCC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1977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C99515-8FEF-25FD-6DC8-E663D5D3A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15" y="1659766"/>
            <a:ext cx="6739440" cy="4309227"/>
          </a:xfrm>
        </p:spPr>
        <p:txBody>
          <a:bodyPr>
            <a:normAutofit/>
          </a:bodyPr>
          <a:lstStyle/>
          <a:p>
            <a:r>
              <a:rPr lang="en-US" sz="2000" dirty="0"/>
              <a:t>Test problem: </a:t>
            </a:r>
          </a:p>
          <a:p>
            <a:pPr lvl="1"/>
            <a:r>
              <a:rPr lang="en-US" sz="2000" dirty="0"/>
              <a:t>Infinite 7-group LWR pin cell</a:t>
            </a:r>
          </a:p>
          <a:p>
            <a:pPr lvl="1"/>
            <a:r>
              <a:rPr lang="en-US" sz="2000" dirty="0"/>
              <a:t>50/100 k-eigenvalue cycles</a:t>
            </a:r>
            <a:br>
              <a:rPr lang="en-US" sz="2000" dirty="0"/>
            </a:br>
            <a:r>
              <a:rPr lang="en-US" sz="2000" dirty="0"/>
              <a:t>with 10</a:t>
            </a:r>
            <a:r>
              <a:rPr lang="en-US" sz="2000" baseline="30000" dirty="0"/>
              <a:t>5</a:t>
            </a:r>
            <a:r>
              <a:rPr lang="en-US" sz="2000" dirty="0"/>
              <a:t> particles</a:t>
            </a:r>
          </a:p>
          <a:p>
            <a:endParaRPr lang="en-US" sz="2000" dirty="0"/>
          </a:p>
          <a:p>
            <a:r>
              <a:rPr lang="en-US" sz="2000" dirty="0"/>
              <a:t>MC/DC runs </a:t>
            </a:r>
            <a:r>
              <a:rPr lang="en-US" sz="2000" b="1" dirty="0"/>
              <a:t>2.5 times slower</a:t>
            </a:r>
            <a:r>
              <a:rPr lang="en-US" sz="2000" dirty="0"/>
              <a:t> than Shift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Comparable scaling</a:t>
            </a:r>
            <a:r>
              <a:rPr lang="en-US" sz="2000" dirty="0"/>
              <a:t> observed</a:t>
            </a:r>
          </a:p>
          <a:p>
            <a:pPr lvl="1"/>
            <a:r>
              <a:rPr lang="en-US" sz="2000" dirty="0"/>
              <a:t>MC/DC (Intel Xeon E5-2695, 36 cores/node) </a:t>
            </a:r>
          </a:p>
          <a:p>
            <a:pPr lvl="1"/>
            <a:r>
              <a:rPr lang="en-US" sz="2000" dirty="0"/>
              <a:t>Shift (IBM power9, 40 cores/node)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4F06A-1B37-12C5-1C2D-453F0843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A1DCA1-3058-E1B5-74A2-8FB2F658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Code-to-code runtime and scaling comparison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D393882E-DB82-50E8-E68B-F72245738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35" y="1637366"/>
            <a:ext cx="2990356" cy="2110840"/>
          </a:xfrm>
          <a:prstGeom prst="rect">
            <a:avLst/>
          </a:prstGeom>
        </p:spPr>
      </p:pic>
      <p:pic>
        <p:nvPicPr>
          <p:cNvPr id="8" name="Picture 7" descr="A graph with red and blue lines and points&#10;&#10;Description automatically generated">
            <a:extLst>
              <a:ext uri="{FF2B5EF4-FFF2-40B4-BE49-F238E27FC236}">
                <a16:creationId xmlns:a16="http://schemas.microsoft.com/office/drawing/2014/main" id="{4F3E3E06-7634-DE00-127A-FD110E224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06" y="4070423"/>
            <a:ext cx="2709215" cy="2015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4330F-3469-BA92-1C94-880707D40DF3}"/>
              </a:ext>
            </a:extLst>
          </p:cNvPr>
          <p:cNvSpPr txBox="1"/>
          <p:nvPr/>
        </p:nvSpPr>
        <p:spPr>
          <a:xfrm>
            <a:off x="8129328" y="120997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Strong scaling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6F5B0-AF45-74B9-8EA6-B8414546EEA5}"/>
              </a:ext>
            </a:extLst>
          </p:cNvPr>
          <p:cNvSpPr txBox="1"/>
          <p:nvPr/>
        </p:nvSpPr>
        <p:spPr>
          <a:xfrm>
            <a:off x="8129328" y="382433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Weak scaling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7ED20-EA17-35EA-5281-D2849EEC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7F6E13-F724-586B-17E0-CFDF0697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194252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74F5-A977-0666-CBE2-94CC5BFD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59" y="441866"/>
            <a:ext cx="10580915" cy="674914"/>
          </a:xfrm>
        </p:spPr>
        <p:txBody>
          <a:bodyPr>
            <a:normAutofit/>
          </a:bodyPr>
          <a:lstStyle/>
          <a:p>
            <a:r>
              <a:rPr lang="en-US" sz="3100" dirty="0"/>
              <a:t>MC/DC Verification: Continuous energy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12BE-A332-2F82-B53F-0AA92B42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A87E02-23F7-248C-600E-EC0DC10D511A}"/>
              </a:ext>
            </a:extLst>
          </p:cNvPr>
          <p:cNvSpPr txBox="1">
            <a:spLocks/>
          </p:cNvSpPr>
          <p:nvPr/>
        </p:nvSpPr>
        <p:spPr>
          <a:xfrm>
            <a:off x="257559" y="1309111"/>
            <a:ext cx="5326811" cy="4868663"/>
          </a:xfrm>
          <a:prstGeom prst="rect">
            <a:avLst/>
          </a:prstGeom>
        </p:spPr>
        <p:txBody>
          <a:bodyPr vert="horz" lIns="91440" tIns="45720" rIns="9144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High-energy pulse in LEU pin cell</a:t>
            </a:r>
            <a:br>
              <a:rPr lang="en-US" sz="2000" b="1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  <a:sym typeface="Wingdings" pitchFamily="2" charset="2"/>
              </a:rPr>
              <a:t> neutron slowing-down wave</a:t>
            </a:r>
            <a:endParaRPr lang="en-US" sz="2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Compared to </a:t>
            </a: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result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Disagreement due to the missing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some inelastic reactions, and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high-fidelity scattering models</a:t>
            </a:r>
            <a:b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[S(alpha, beta), …] in MC/DC.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OpenMC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 seems not tracking delayed neutrons yet.</a:t>
            </a:r>
          </a:p>
        </p:txBody>
      </p:sp>
      <p:pic>
        <p:nvPicPr>
          <p:cNvPr id="14" name="Picture 13" descr="A graph of energy and energy&#10;&#10;Description automatically generated">
            <a:extLst>
              <a:ext uri="{FF2B5EF4-FFF2-40B4-BE49-F238E27FC236}">
                <a16:creationId xmlns:a16="http://schemas.microsoft.com/office/drawing/2014/main" id="{598215E0-BD97-6B06-7286-C1DFF8C47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432" y="2677270"/>
            <a:ext cx="7004304" cy="35021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2AEB2E-1B2E-8336-4BAF-F09065757958}"/>
              </a:ext>
            </a:extLst>
          </p:cNvPr>
          <p:cNvGrpSpPr>
            <a:grpSpLocks noChangeAspect="1"/>
          </p:cNvGrpSpPr>
          <p:nvPr/>
        </p:nvGrpSpPr>
        <p:grpSpPr>
          <a:xfrm>
            <a:off x="5671932" y="1410839"/>
            <a:ext cx="1213460" cy="1213460"/>
            <a:chOff x="5783688" y="1156382"/>
            <a:chExt cx="1596980" cy="15969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F2BA21-D0F4-9C04-C64E-BCDD149884E2}"/>
                </a:ext>
              </a:extLst>
            </p:cNvPr>
            <p:cNvSpPr>
              <a:spLocks/>
            </p:cNvSpPr>
            <p:nvPr/>
          </p:nvSpPr>
          <p:spPr>
            <a:xfrm>
              <a:off x="5783688" y="1156382"/>
              <a:ext cx="1596980" cy="159698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4B6C16-4D89-0C3F-2E56-F73AC945B9EE}"/>
                </a:ext>
              </a:extLst>
            </p:cNvPr>
            <p:cNvSpPr>
              <a:spLocks/>
            </p:cNvSpPr>
            <p:nvPr/>
          </p:nvSpPr>
          <p:spPr>
            <a:xfrm>
              <a:off x="6096000" y="1458946"/>
              <a:ext cx="963695" cy="96369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786151-D9CC-D1ED-E1B3-EB6BBBA606DC}"/>
              </a:ext>
            </a:extLst>
          </p:cNvPr>
          <p:cNvSpPr txBox="1"/>
          <p:nvPr/>
        </p:nvSpPr>
        <p:spPr>
          <a:xfrm>
            <a:off x="7041972" y="1792456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UO</a:t>
            </a:r>
            <a:r>
              <a:rPr lang="en-US" sz="2000" b="1" baseline="-25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(2.4% enrichment)</a:t>
            </a:r>
            <a:endParaRPr lang="en-US" sz="2000" b="1" baseline="-25000" dirty="0">
              <a:solidFill>
                <a:srgbClr val="FF000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</a:t>
            </a:r>
            <a:r>
              <a:rPr lang="en-US" sz="2000" b="1" baseline="-25000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 + </a:t>
            </a:r>
            <a:r>
              <a:rPr lang="en-US" sz="2000" b="1" dirty="0">
                <a:solidFill>
                  <a:srgbClr val="00B05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Boron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B4000AD-AFF7-F567-A266-4CFC9F7A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B639AE-1BEE-A881-0692-C6D405E7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Acceleration &amp; Abstraction in MC/DC </a:t>
            </a:r>
          </a:p>
        </p:txBody>
      </p:sp>
    </p:spTree>
    <p:extLst>
      <p:ext uri="{BB962C8B-B14F-4D97-AF65-F5344CB8AC3E}">
        <p14:creationId xmlns:p14="http://schemas.microsoft.com/office/powerpoint/2010/main" val="280900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DA1B6-0E45-9BC2-5586-41243D14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2E78D-9005-358F-1533-283A6A8A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 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B72D1-B8FE-4B94-93F7-E26B9FE8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</a:t>
            </a:fld>
            <a:r>
              <a:rPr lang="en-US" dirty="0"/>
              <a:t>/13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33F974A-9A30-EE95-A97F-87B6512F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83" y="3975109"/>
            <a:ext cx="4354436" cy="21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B6236EE3-9494-0CAA-42A7-2B0495B6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187" y="2355937"/>
            <a:ext cx="1552174" cy="1396956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16222E6B-42FA-65B5-FB3C-68AA1D1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83" y="2582275"/>
            <a:ext cx="2509031" cy="965564"/>
          </a:xfrm>
          <a:prstGeom prst="rect">
            <a:avLst/>
          </a:prstGeom>
        </p:spPr>
      </p:pic>
      <p:pic>
        <p:nvPicPr>
          <p:cNvPr id="15" name="Picture 1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18F9A262-D6C6-0571-06C4-59B0D52FE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83" y="1811068"/>
            <a:ext cx="2580148" cy="647284"/>
          </a:xfrm>
          <a:prstGeom prst="rect">
            <a:avLst/>
          </a:prstGeom>
        </p:spPr>
      </p:pic>
      <p:pic>
        <p:nvPicPr>
          <p:cNvPr id="17" name="Picture 16" descr="A red and black logo&#10;&#10;Description automatically generated">
            <a:extLst>
              <a:ext uri="{FF2B5EF4-FFF2-40B4-BE49-F238E27FC236}">
                <a16:creationId xmlns:a16="http://schemas.microsoft.com/office/drawing/2014/main" id="{16C42C5C-342E-34C2-C56C-D0BE7394E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534" y="2324995"/>
            <a:ext cx="1321539" cy="1480124"/>
          </a:xfrm>
          <a:prstGeom prst="rect">
            <a:avLst/>
          </a:prstGeom>
        </p:spPr>
      </p:pic>
      <p:pic>
        <p:nvPicPr>
          <p:cNvPr id="19" name="Picture 18" descr="Orange and black text on a black background&#10;&#10;Description automatically generated">
            <a:extLst>
              <a:ext uri="{FF2B5EF4-FFF2-40B4-BE49-F238E27FC236}">
                <a16:creationId xmlns:a16="http://schemas.microsoft.com/office/drawing/2014/main" id="{335A9822-DDF0-464A-10A2-41F050AE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142" y="746571"/>
            <a:ext cx="4159295" cy="1325563"/>
          </a:xfrm>
          <a:prstGeom prst="rect">
            <a:avLst/>
          </a:prstGeom>
        </p:spPr>
      </p:pic>
      <p:pic>
        <p:nvPicPr>
          <p:cNvPr id="21" name="Picture 2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8C4F5B9-2DA6-8131-342D-62E7DBF66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107" y="3752893"/>
            <a:ext cx="2630424" cy="12665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CDFE663-9C62-CA89-FB13-F5AAE614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/>
          <a:p>
            <a:r>
              <a:rPr lang="en-US" dirty="0"/>
              <a:t>Affiliations</a:t>
            </a:r>
          </a:p>
        </p:txBody>
      </p:sp>
      <p:pic>
        <p:nvPicPr>
          <p:cNvPr id="2050" name="Picture 2" descr="Archive | PSAAP">
            <a:extLst>
              <a:ext uri="{FF2B5EF4-FFF2-40B4-BE49-F238E27FC236}">
                <a16:creationId xmlns:a16="http://schemas.microsoft.com/office/drawing/2014/main" id="{A410C5B3-4525-13AD-42B9-7068062B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61" y="1773128"/>
            <a:ext cx="1893663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0C0280-FAFE-8A2C-C511-236771AB336D}"/>
              </a:ext>
            </a:extLst>
          </p:cNvPr>
          <p:cNvSpPr txBox="1"/>
          <p:nvPr/>
        </p:nvSpPr>
        <p:spPr>
          <a:xfrm>
            <a:off x="5662902" y="4964960"/>
            <a:ext cx="6130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Advancing the state of the art of </a:t>
            </a:r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Monte Carlo neutronics calculations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particularly for solving </a:t>
            </a:r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time-dependent transport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problems on </a:t>
            </a:r>
            <a:r>
              <a:rPr lang="en-US" b="1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exascale</a:t>
            </a:r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 computer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9820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F396-ABF4-B571-8614-7ABADA0D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Monte Carlo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5143-B901-502B-CD76-379191671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Needed for reactor modeling, safety analysis, modeling of stars etc.</a:t>
            </a:r>
          </a:p>
          <a:p>
            <a:r>
              <a:rPr lang="en-US" dirty="0"/>
              <a:t>Physics kernels = compute kernels</a:t>
            </a:r>
          </a:p>
          <a:p>
            <a:r>
              <a:rPr lang="en-US" dirty="0"/>
              <a:t>Novel algorithms are required for dynamic Monte Carlo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7674-F658-FCF0-628F-D0B8530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6EA7-540C-EA41-C9CD-6411EA1B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7AC8-73A1-274C-A3ED-E33B99C6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26111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7D2A-7D8B-1CE2-966A-1C8CFD9F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and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8222-72C5-592A-1217-8C13194C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done in C{++}, FORTRAN </a:t>
            </a:r>
          </a:p>
          <a:p>
            <a:pPr lvl="1"/>
            <a:r>
              <a:rPr lang="en-US" dirty="0"/>
              <a:t>Very complex control flow</a:t>
            </a:r>
          </a:p>
          <a:p>
            <a:pPr lvl="1"/>
            <a:r>
              <a:rPr lang="en-US" dirty="0"/>
              <a:t>100,000s of lines</a:t>
            </a:r>
          </a:p>
          <a:p>
            <a:pPr lvl="1"/>
            <a:r>
              <a:rPr lang="en-US" dirty="0"/>
              <a:t>Different backends per arch and maybe even per vendor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are building a tool chain for </a:t>
            </a:r>
            <a:r>
              <a:rPr lang="en-US" i="1" dirty="0"/>
              <a:t>rapid methods development </a:t>
            </a:r>
          </a:p>
          <a:p>
            <a:pPr lvl="1"/>
            <a:r>
              <a:rPr lang="en-US" dirty="0"/>
              <a:t>We can do something new!</a:t>
            </a:r>
          </a:p>
          <a:p>
            <a:pPr lvl="1"/>
            <a:r>
              <a:rPr lang="en-US" dirty="0"/>
              <a:t>Others have used Python coupled to a </a:t>
            </a:r>
            <a:r>
              <a:rPr lang="en-US" i="1" dirty="0"/>
              <a:t>domain specific language</a:t>
            </a:r>
          </a:p>
          <a:p>
            <a:pPr lvl="1"/>
            <a:r>
              <a:rPr lang="en-US" dirty="0"/>
              <a:t>We use the </a:t>
            </a:r>
            <a:r>
              <a:rPr lang="en-US" dirty="0" err="1"/>
              <a:t>Numba</a:t>
            </a:r>
            <a:r>
              <a:rPr lang="en-US" dirty="0"/>
              <a:t> compiler to accelerate Python to various targets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20DFC-442C-AD7F-AAD9-D3C53359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C96C-028B-91FA-0666-5CEF941B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5720-B8ED-7F9A-C5B8-3562EAA9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4</a:t>
            </a:fld>
            <a:r>
              <a:rPr lang="en-US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20328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5833-5911-3886-6739-14136C7A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/ Dynamic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2D98-7DBA-BFFD-32F4-6DC9E60F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Python-based tool for Monte Carlo method and</a:t>
            </a:r>
            <a:br>
              <a:rPr lang="en-US" sz="2800" dirty="0"/>
            </a:br>
            <a:r>
              <a:rPr lang="en-US" sz="2800" dirty="0"/>
              <a:t>algorithm explorations</a:t>
            </a:r>
            <a:endParaRPr lang="en-US" sz="1000" dirty="0"/>
          </a:p>
          <a:p>
            <a:pPr marL="457200" lvl="1" indent="-457200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An acceleration and abstraction demonstration toward </a:t>
            </a:r>
            <a:r>
              <a:rPr lang="en-US" sz="2800" b="1" dirty="0"/>
              <a:t>performant</a:t>
            </a:r>
            <a:r>
              <a:rPr lang="en-US" sz="2800" dirty="0"/>
              <a:t>, </a:t>
            </a:r>
            <a:r>
              <a:rPr lang="en-US" sz="2800" b="1" dirty="0"/>
              <a:t>scalable</a:t>
            </a:r>
            <a:r>
              <a:rPr lang="en-US" sz="2800" dirty="0"/>
              <a:t>, and </a:t>
            </a:r>
            <a:r>
              <a:rPr lang="en-US" sz="2800" b="1" dirty="0"/>
              <a:t>portable</a:t>
            </a:r>
            <a:r>
              <a:rPr lang="en-US" sz="2800" dirty="0"/>
              <a:t> </a:t>
            </a:r>
            <a:r>
              <a:rPr lang="en-US" sz="2800" b="1" dirty="0"/>
              <a:t>Python-based</a:t>
            </a:r>
            <a:r>
              <a:rPr lang="en-US" sz="2800" dirty="0"/>
              <a:t> software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BBACC-D78F-967E-822E-1EC97E1B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FFEF-7840-23A7-3FAB-0526616C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583C-C856-EF79-FA2A-829E971C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5</a:t>
            </a:fld>
            <a:r>
              <a:rPr lang="en-US" dirty="0"/>
              <a:t>/13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51F88-EF7F-4B67-F9B0-7C4C8841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98" y="4432427"/>
            <a:ext cx="4578349" cy="16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BFF8-8681-2A5E-2015-10F3BDCA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Time-dependent Kobayashi dog-leg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699B-4DD9-2B51-C9A6-B652F186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6418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Kobayashi-G7-TD</a:t>
            </a:r>
          </a:p>
          <a:p>
            <a:r>
              <a:rPr lang="en-US" sz="2000" dirty="0"/>
              <a:t>7-group C5G7 XS data</a:t>
            </a:r>
          </a:p>
          <a:p>
            <a:r>
              <a:rPr lang="en-US" sz="2000" dirty="0"/>
              <a:t>Shield: Water</a:t>
            </a:r>
          </a:p>
          <a:p>
            <a:r>
              <a:rPr lang="en-US" sz="2000" dirty="0"/>
              <a:t>Void: Water at 0.1% density</a:t>
            </a:r>
          </a:p>
          <a:p>
            <a:r>
              <a:rPr lang="en-US" sz="2000" dirty="0"/>
              <a:t>Source: Isotopic, fastest-group, pulse at t = 0</a:t>
            </a:r>
          </a:p>
          <a:p>
            <a:r>
              <a:rPr lang="en-US" sz="2000" dirty="0"/>
              <a:t>Fissionable: UO2</a:t>
            </a:r>
          </a:p>
          <a:p>
            <a:r>
              <a:rPr lang="en-US" sz="2000" dirty="0" err="1"/>
              <a:t>QoI</a:t>
            </a:r>
            <a:r>
              <a:rPr lang="en-US" sz="2000" dirty="0"/>
              <a:t>: Thermal flux in (x, y, z, 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C1247-DE77-7357-2AF1-BC32F1D3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F775-4463-D5D6-D6ED-D5B4CA21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A9BEB-1F6A-BEE6-D2AB-D6AE4CF3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6</a:t>
            </a:fld>
            <a:r>
              <a:rPr lang="en-US" dirty="0"/>
              <a:t>/13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7882E7-654C-EC06-2D3B-493DAC51A0BD}"/>
              </a:ext>
            </a:extLst>
          </p:cNvPr>
          <p:cNvGrpSpPr/>
          <p:nvPr/>
        </p:nvGrpSpPr>
        <p:grpSpPr>
          <a:xfrm>
            <a:off x="6489700" y="1030463"/>
            <a:ext cx="4241800" cy="4902200"/>
            <a:chOff x="630218" y="1108151"/>
            <a:chExt cx="4241800" cy="4902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A7A87-7C93-17B8-1390-363F90BF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18" y="1108151"/>
              <a:ext cx="4241800" cy="49022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6B61EFF1-C283-16AD-1B6F-C96CC1E05208}"/>
                </a:ext>
              </a:extLst>
            </p:cNvPr>
            <p:cNvSpPr/>
            <p:nvPr/>
          </p:nvSpPr>
          <p:spPr>
            <a:xfrm>
              <a:off x="977736" y="5015557"/>
              <a:ext cx="637309" cy="637309"/>
            </a:xfrm>
            <a:prstGeom prst="fram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22A93B-A742-4AAC-3B1A-028A10FF755F}"/>
                </a:ext>
              </a:extLst>
            </p:cNvPr>
            <p:cNvSpPr txBox="1"/>
            <p:nvPr/>
          </p:nvSpPr>
          <p:spPr>
            <a:xfrm>
              <a:off x="1542512" y="5083612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Pulse at t = 0</a:t>
              </a: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8BDA61C-3D03-A771-DEE7-F0D43230E81E}"/>
                </a:ext>
              </a:extLst>
            </p:cNvPr>
            <p:cNvSpPr/>
            <p:nvPr/>
          </p:nvSpPr>
          <p:spPr>
            <a:xfrm>
              <a:off x="2632988" y="3833331"/>
              <a:ext cx="637309" cy="637309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998B6A-8CDB-F8CD-2794-CD13E0898F26}"/>
                </a:ext>
              </a:extLst>
            </p:cNvPr>
            <p:cNvSpPr txBox="1"/>
            <p:nvPr/>
          </p:nvSpPr>
          <p:spPr>
            <a:xfrm>
              <a:off x="3308621" y="38690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Fissionable</a:t>
              </a:r>
              <a:endParaRPr lang="en-US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179035-C43D-896E-E567-17DBA196B464}"/>
              </a:ext>
            </a:extLst>
          </p:cNvPr>
          <p:cNvSpPr txBox="1"/>
          <p:nvPr/>
        </p:nvSpPr>
        <p:spPr>
          <a:xfrm>
            <a:off x="-39823" y="5881300"/>
            <a:ext cx="7959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K. Kobayashi, “3-D Radiation Transport Benchmarks for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Simplxe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Geometries with Void Regions,” OECD/NEA report</a:t>
            </a:r>
          </a:p>
        </p:txBody>
      </p:sp>
    </p:spTree>
    <p:extLst>
      <p:ext uri="{BB962C8B-B14F-4D97-AF65-F5344CB8AC3E}">
        <p14:creationId xmlns:p14="http://schemas.microsoft.com/office/powerpoint/2010/main" val="270377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E303-68AA-07B2-9F92-F6115EB8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166"/>
            <a:ext cx="9575307" cy="816552"/>
          </a:xfrm>
        </p:spPr>
        <p:txBody>
          <a:bodyPr/>
          <a:lstStyle/>
          <a:p>
            <a:r>
              <a:rPr lang="en-US" dirty="0"/>
              <a:t>Kobayashi-G7-TD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D45C-35D3-33C4-E0ED-B2D550B2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B3AC-6063-6AD4-942C-167C38D9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3B5E-14E6-7146-24CC-542C423D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7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65234-01B2-F583-447D-D28FF4F6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2" t="23812" b="16681"/>
          <a:stretch/>
        </p:blipFill>
        <p:spPr>
          <a:xfrm>
            <a:off x="6096000" y="1323062"/>
            <a:ext cx="4725639" cy="467667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375072-AAEE-A6C6-E1B2-67277CA6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4348"/>
            <a:ext cx="5218804" cy="391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73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666-A493-CAB1-653A-13321844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Numba</a:t>
            </a:r>
            <a:r>
              <a:rPr lang="en-US" sz="3600" dirty="0"/>
              <a:t> Speedup for Kobayashi-G7-TD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FCC4-24DE-59F0-BC57-C7BE85F61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5478"/>
            <a:ext cx="10515600" cy="67148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JIT compilation: ~45 s               </a:t>
            </a:r>
            <a:r>
              <a:rPr lang="en-US" dirty="0" err="1"/>
              <a:t>Numba</a:t>
            </a:r>
            <a:r>
              <a:rPr lang="en-US" dirty="0"/>
              <a:t> CPU speedup: ~427x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94F4C-F228-4A0D-3E84-D3507632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6E0C7-46AD-6157-BA89-0B3CA87D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5B7A-DCC1-CF21-E379-93E7E28A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8/13</a:t>
            </a:r>
          </a:p>
        </p:txBody>
      </p:sp>
      <p:pic>
        <p:nvPicPr>
          <p:cNvPr id="7" name="Picture 6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A92A81FA-28EC-8B11-AA34-87166359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24" y="1690688"/>
            <a:ext cx="5405536" cy="37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D746-8A75-4854-C89A-6AC17B19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BC06-9223-001C-D385-58B2F0635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983" cy="4351338"/>
          </a:xfrm>
        </p:spPr>
        <p:txBody>
          <a:bodyPr>
            <a:normAutofit/>
          </a:bodyPr>
          <a:lstStyle/>
          <a:p>
            <a:r>
              <a:rPr lang="en-US" dirty="0"/>
              <a:t>Python abstractions to abstract hardware arch</a:t>
            </a:r>
          </a:p>
          <a:p>
            <a:r>
              <a:rPr lang="en-US" dirty="0"/>
              <a:t>Turbocharging performance via Harmonize</a:t>
            </a:r>
          </a:p>
          <a:p>
            <a:pPr lvl="1"/>
            <a:r>
              <a:rPr lang="en-US" dirty="0"/>
              <a:t>Async GPU scheduler</a:t>
            </a:r>
          </a:p>
          <a:p>
            <a:pPr lvl="1"/>
            <a:r>
              <a:rPr lang="en-US" dirty="0"/>
              <a:t>Effectively on the fly event-based</a:t>
            </a:r>
          </a:p>
          <a:p>
            <a:pPr marL="0" indent="0">
              <a:buNone/>
            </a:pP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br>
              <a:rPr lang="en-US" sz="18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</a:b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Harmonize Repo: 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github.com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/</a:t>
            </a:r>
            <a:r>
              <a:rPr lang="en-US" sz="1600" dirty="0" err="1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CEMeNT</a:t>
            </a:r>
            <a:r>
              <a:rPr lang="en-US" sz="1600" dirty="0">
                <a:latin typeface="Cascadia Code SemiLight" panose="020B0609020000020004" pitchFamily="34" charset="0"/>
                <a:ea typeface="Cascadia Code SemiLight" panose="020B0609020000020004" pitchFamily="34" charset="0"/>
                <a:cs typeface="Cascadia Code SemiLight" panose="020B0609020000020004" pitchFamily="34" charset="0"/>
              </a:rPr>
              <a:t>-PSAAP/harmonize</a:t>
            </a:r>
            <a:endParaRPr lang="en-US" sz="1800" dirty="0">
              <a:latin typeface="Cascadia Code SemiLight" panose="020B0609020000020004" pitchFamily="34" charset="0"/>
              <a:ea typeface="Cascadia Code SemiLight" panose="020B0609020000020004" pitchFamily="34" charset="0"/>
              <a:cs typeface="Cascadia Code SemiLight" panose="020B06090200000200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9B73-71CF-925D-A179-CD6A6E1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18th,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6D7E0-B38A-AA12-A128-E5BA3452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Acceleration &amp; Abstraction in MC/DC</a:t>
            </a:r>
            <a:br>
              <a:rPr lang="en-US" dirty="0"/>
            </a:br>
            <a:r>
              <a:rPr lang="en-US" dirty="0"/>
              <a:t>cement-</a:t>
            </a:r>
            <a:r>
              <a:rPr lang="en-US" dirty="0" err="1"/>
              <a:t>psaap.github.io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8C84D-A27E-23A3-EF61-5C30B32F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9</a:t>
            </a:fld>
            <a:r>
              <a:rPr lang="en-US" dirty="0"/>
              <a:t>/13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830EA-81BB-9974-ED25-1C0B458C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27" y="1960175"/>
            <a:ext cx="4168013" cy="3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0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Lucida Grande" panose="020B0600040502020204" pitchFamily="34" charset="0"/>
            <a:cs typeface="Lucida Grande" panose="020B06000405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1127</Words>
  <Application>Microsoft Macintosh PowerPoint</Application>
  <PresentationFormat>Widescreen</PresentationFormat>
  <Paragraphs>196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Cascadia Code SemiBold</vt:lpstr>
      <vt:lpstr>Cascadia Code SemiLight</vt:lpstr>
      <vt:lpstr>Lucida Grande</vt:lpstr>
      <vt:lpstr>Wingdings</vt:lpstr>
      <vt:lpstr>Office Theme</vt:lpstr>
      <vt:lpstr>Acceleration and Abstraction of Python based Monte Carlo Compute Kernels for Heterogeneous Machines via Numba</vt:lpstr>
      <vt:lpstr>Affiliations</vt:lpstr>
      <vt:lpstr>Dynamic Monte Carlo Transport</vt:lpstr>
      <vt:lpstr>Acceleration and Abstraction</vt:lpstr>
      <vt:lpstr>Monte Carlo / Dynamic Code</vt:lpstr>
      <vt:lpstr>Time-dependent Kobayashi dog-leg benchmark</vt:lpstr>
      <vt:lpstr>Kobayashi-G7-TD</vt:lpstr>
      <vt:lpstr>Numba Speedup for Kobayashi-G7-TD</vt:lpstr>
      <vt:lpstr>GPU Implementations</vt:lpstr>
      <vt:lpstr>Monte Carlo/Dynamic Code (MC/DC)</vt:lpstr>
      <vt:lpstr>Focus on Open-Source Development</vt:lpstr>
      <vt:lpstr>What We Will Expand On</vt:lpstr>
      <vt:lpstr>Acknowledgments</vt:lpstr>
      <vt:lpstr>Backup Slides</vt:lpstr>
      <vt:lpstr>Numba Compilation</vt:lpstr>
      <vt:lpstr>Harmonize!</vt:lpstr>
      <vt:lpstr>MC/DC current core capabilities</vt:lpstr>
      <vt:lpstr>Code-to-code runtime and scaling comparison</vt:lpstr>
      <vt:lpstr>MC/DC Verification: Continuous energy physics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One-Cell Inversion Method for Transient Transport on GPUs</dc:title>
  <dc:creator>Morgan, Joanna P</dc:creator>
  <cp:lastModifiedBy>Morgan, Joanna P</cp:lastModifiedBy>
  <cp:revision>39</cp:revision>
  <dcterms:created xsi:type="dcterms:W3CDTF">2023-07-18T18:33:57Z</dcterms:created>
  <dcterms:modified xsi:type="dcterms:W3CDTF">2024-01-14T21:27:04Z</dcterms:modified>
</cp:coreProperties>
</file>